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3"/>
  </p:notesMasterIdLst>
  <p:sldIdLst>
    <p:sldId id="270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92" r:id="rId24"/>
    <p:sldId id="293" r:id="rId25"/>
    <p:sldId id="294" r:id="rId26"/>
    <p:sldId id="295" r:id="rId27"/>
    <p:sldId id="296" r:id="rId28"/>
    <p:sldId id="297" r:id="rId29"/>
    <p:sldId id="298" r:id="rId30"/>
    <p:sldId id="299" r:id="rId31"/>
    <p:sldId id="300" r:id="rId32"/>
    <p:sldId id="301" r:id="rId33"/>
    <p:sldId id="302" r:id="rId34"/>
    <p:sldId id="303" r:id="rId35"/>
    <p:sldId id="304" r:id="rId36"/>
    <p:sldId id="305" r:id="rId37"/>
    <p:sldId id="306" r:id="rId38"/>
    <p:sldId id="307" r:id="rId39"/>
    <p:sldId id="308" r:id="rId40"/>
    <p:sldId id="309" r:id="rId41"/>
    <p:sldId id="310" r:id="rId42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44"/>
      <p:bold r:id="rId45"/>
      <p:italic r:id="rId46"/>
      <p:boldItalic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Nothing You Could Do" panose="020B0604020202020204" charset="0"/>
      <p:regular r:id="rId52"/>
    </p:embeddedFont>
    <p:embeddedFont>
      <p:font typeface="Roboto" panose="020B0604020202020204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229585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9337427dcc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9337427dcc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7028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e5cc0c03f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e5cc0c03f_1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291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8f5d04c06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8f5d04c06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2889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8f5d04c06a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8f5d04c06a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78476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8f5d04c06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8f5d04c06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55367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8f5d04c06a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8f5d04c06a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52120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8f5d04c06a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8f5d04c06a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46059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8f5d04c06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8f5d04c06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1641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8f5d04c06a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8f5d04c06a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40657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8f5d04c06a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8f5d04c06a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78267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8f5d04c06a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8f5d04c06a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58434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9337427dcc_6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9337427dcc_6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96913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8f5d04c06a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8f5d04c06a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5297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f5d04c06a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8f5d04c06a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71770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425ba4bed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425ba4bed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50779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425ba4bed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425ba4bed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7582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f5d04c06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8f5d04c06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98568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5e5cc0c03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5e5cc0c03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86144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425ba4bed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425ba4bed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39036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5e5cc0c03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5e5cc0c03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99007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426603c133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426603c133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2541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426603c13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426603c13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3590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337427dcc_6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337427dcc_6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75820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426603c13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426603c13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56088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426603c13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426603c13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41177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62ec92cd3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62ec92cd3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5133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26603c133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426603c133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91671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426603c133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426603c133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709616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426603c133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426603c133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24748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5e5cc0c03f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5e5cc0c03f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939376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425ba4bed8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425ba4bed8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828088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425ba4bed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425ba4bed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76172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425ba4bed8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425ba4bed8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12491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9337427dcc_6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9337427dcc_6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845428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425ba4bed8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425ba4bed8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98077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5e5cc0c03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5e5cc0c03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02005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9337427d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9337427d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444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41aaa69e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41aaa69e1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1811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25ba4bed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425ba4bed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2579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c2afa6888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c2afa6888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9653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c2afa6888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c2afa6888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4441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7742425" y="126800"/>
            <a:ext cx="1238250" cy="2571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zutalin/labelImg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imgaug.readthedocs.io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/>
        </p:nvSpPr>
        <p:spPr>
          <a:xfrm>
            <a:off x="2157763" y="3705375"/>
            <a:ext cx="4828500" cy="1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Object Localization</a:t>
            </a:r>
            <a:endParaRPr sz="24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What object is there in the picture ...and where is it?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(Single Object)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6013" y="698500"/>
            <a:ext cx="3571976" cy="273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/>
          <p:nvPr/>
        </p:nvSpPr>
        <p:spPr>
          <a:xfrm>
            <a:off x="4457700" y="2168400"/>
            <a:ext cx="41871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How many outputs from the model?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5" name="Google Shape;25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675" y="1313850"/>
            <a:ext cx="2515801" cy="251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/>
          <p:nvPr/>
        </p:nvSpPr>
        <p:spPr>
          <a:xfrm>
            <a:off x="5195150" y="1069525"/>
            <a:ext cx="747600" cy="1128000"/>
          </a:xfrm>
          <a:prstGeom prst="cube">
            <a:avLst>
              <a:gd name="adj" fmla="val 2500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FC Layer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1" name="Google Shape;261;p37"/>
          <p:cNvSpPr/>
          <p:nvPr/>
        </p:nvSpPr>
        <p:spPr>
          <a:xfrm>
            <a:off x="2612575" y="1629925"/>
            <a:ext cx="1890300" cy="1317000"/>
          </a:xfrm>
          <a:prstGeom prst="cube">
            <a:avLst>
              <a:gd name="adj" fmla="val 25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Convolution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Layers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62" name="Google Shape;262;p37"/>
          <p:cNvCxnSpPr/>
          <p:nvPr/>
        </p:nvCxnSpPr>
        <p:spPr>
          <a:xfrm>
            <a:off x="2012675" y="2286335"/>
            <a:ext cx="603600" cy="4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3" name="Google Shape;263;p37"/>
          <p:cNvCxnSpPr>
            <a:stCxn id="261" idx="5"/>
            <a:endCxn id="260" idx="2"/>
          </p:cNvCxnSpPr>
          <p:nvPr/>
        </p:nvCxnSpPr>
        <p:spPr>
          <a:xfrm rot="10800000" flipH="1">
            <a:off x="4502875" y="1726900"/>
            <a:ext cx="692400" cy="396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64" name="Google Shape;26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175" y="1360921"/>
            <a:ext cx="1209000" cy="1812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5" name="Google Shape;265;p37"/>
          <p:cNvCxnSpPr>
            <a:stCxn id="260" idx="5"/>
            <a:endCxn id="266" idx="1"/>
          </p:cNvCxnSpPr>
          <p:nvPr/>
        </p:nvCxnSpPr>
        <p:spPr>
          <a:xfrm rot="10800000" flipH="1">
            <a:off x="5942750" y="1534375"/>
            <a:ext cx="859800" cy="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6" name="Google Shape;266;p37"/>
          <p:cNvSpPr txBox="1"/>
          <p:nvPr/>
        </p:nvSpPr>
        <p:spPr>
          <a:xfrm>
            <a:off x="6802400" y="1404650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Georgia"/>
                <a:ea typeface="Georgia"/>
                <a:cs typeface="Georgia"/>
                <a:sym typeface="Georgia"/>
              </a:rPr>
              <a:t># of classes</a:t>
            </a:r>
            <a:endParaRPr sz="1200"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7" name="Google Shape;267;p37"/>
          <p:cNvSpPr/>
          <p:nvPr/>
        </p:nvSpPr>
        <p:spPr>
          <a:xfrm>
            <a:off x="5118950" y="2669725"/>
            <a:ext cx="747600" cy="1128000"/>
          </a:xfrm>
          <a:prstGeom prst="cube">
            <a:avLst>
              <a:gd name="adj" fmla="val 25000"/>
            </a:avLst>
          </a:prstGeom>
          <a:solidFill>
            <a:srgbClr val="EAD1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FC Layer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68" name="Google Shape;268;p37"/>
          <p:cNvCxnSpPr>
            <a:stCxn id="267" idx="5"/>
            <a:endCxn id="269" idx="1"/>
          </p:cNvCxnSpPr>
          <p:nvPr/>
        </p:nvCxnSpPr>
        <p:spPr>
          <a:xfrm>
            <a:off x="5866550" y="3140275"/>
            <a:ext cx="936000" cy="6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9" name="Google Shape;269;p37"/>
          <p:cNvSpPr txBox="1"/>
          <p:nvPr/>
        </p:nvSpPr>
        <p:spPr>
          <a:xfrm>
            <a:off x="6802400" y="3016525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Georgia"/>
                <a:ea typeface="Georgia"/>
                <a:cs typeface="Georgia"/>
                <a:sym typeface="Georgia"/>
              </a:rPr>
              <a:t>4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70" name="Google Shape;270;p37"/>
          <p:cNvCxnSpPr>
            <a:stCxn id="261" idx="5"/>
            <a:endCxn id="267" idx="2"/>
          </p:cNvCxnSpPr>
          <p:nvPr/>
        </p:nvCxnSpPr>
        <p:spPr>
          <a:xfrm>
            <a:off x="4502875" y="2123800"/>
            <a:ext cx="616200" cy="1203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1" name="Google Shape;271;p37"/>
          <p:cNvSpPr txBox="1"/>
          <p:nvPr/>
        </p:nvSpPr>
        <p:spPr>
          <a:xfrm>
            <a:off x="6802400" y="3397525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(x, y, W, h)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2" name="Google Shape;272;p37"/>
          <p:cNvSpPr/>
          <p:nvPr/>
        </p:nvSpPr>
        <p:spPr>
          <a:xfrm>
            <a:off x="2598225" y="1460025"/>
            <a:ext cx="1904700" cy="16326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7"/>
          <p:cNvSpPr txBox="1"/>
          <p:nvPr/>
        </p:nvSpPr>
        <p:spPr>
          <a:xfrm>
            <a:off x="2840000" y="3168925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Transfer Learning</a:t>
            </a:r>
            <a:endParaRPr sz="12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4" name="Google Shape;274;p37"/>
          <p:cNvSpPr txBox="1"/>
          <p:nvPr/>
        </p:nvSpPr>
        <p:spPr>
          <a:xfrm>
            <a:off x="6403575" y="3796825"/>
            <a:ext cx="20382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Regression</a:t>
            </a:r>
            <a:endParaRPr b="1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37"/>
          <p:cNvSpPr txBox="1"/>
          <p:nvPr/>
        </p:nvSpPr>
        <p:spPr>
          <a:xfrm>
            <a:off x="981150" y="3958200"/>
            <a:ext cx="29160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Localization requires both Classification and Regression in the same model</a:t>
            </a:r>
            <a:endParaRPr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37"/>
          <p:cNvSpPr txBox="1"/>
          <p:nvPr/>
        </p:nvSpPr>
        <p:spPr>
          <a:xfrm>
            <a:off x="6403575" y="977425"/>
            <a:ext cx="20382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Classification</a:t>
            </a:r>
            <a:endParaRPr b="1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8"/>
          <p:cNvSpPr txBox="1"/>
          <p:nvPr/>
        </p:nvSpPr>
        <p:spPr>
          <a:xfrm>
            <a:off x="4457700" y="2168400"/>
            <a:ext cx="41871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What will be the LOSS function?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2" name="Google Shape;28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675" y="1313850"/>
            <a:ext cx="2515801" cy="251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9"/>
          <p:cNvSpPr/>
          <p:nvPr/>
        </p:nvSpPr>
        <p:spPr>
          <a:xfrm>
            <a:off x="5195150" y="1069525"/>
            <a:ext cx="747600" cy="1128000"/>
          </a:xfrm>
          <a:prstGeom prst="cube">
            <a:avLst>
              <a:gd name="adj" fmla="val 2500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FC Layer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8" name="Google Shape;288;p39"/>
          <p:cNvSpPr/>
          <p:nvPr/>
        </p:nvSpPr>
        <p:spPr>
          <a:xfrm>
            <a:off x="2612575" y="1629925"/>
            <a:ext cx="1890300" cy="1317000"/>
          </a:xfrm>
          <a:prstGeom prst="cube">
            <a:avLst>
              <a:gd name="adj" fmla="val 25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Convolution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Layers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89" name="Google Shape;289;p39"/>
          <p:cNvCxnSpPr/>
          <p:nvPr/>
        </p:nvCxnSpPr>
        <p:spPr>
          <a:xfrm>
            <a:off x="2012675" y="2286335"/>
            <a:ext cx="603600" cy="4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90" name="Google Shape;290;p39"/>
          <p:cNvCxnSpPr>
            <a:stCxn id="288" idx="5"/>
            <a:endCxn id="287" idx="2"/>
          </p:cNvCxnSpPr>
          <p:nvPr/>
        </p:nvCxnSpPr>
        <p:spPr>
          <a:xfrm rot="10800000" flipH="1">
            <a:off x="4502875" y="1726900"/>
            <a:ext cx="692400" cy="396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91" name="Google Shape;29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175" y="1360921"/>
            <a:ext cx="1209000" cy="1812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2" name="Google Shape;292;p39"/>
          <p:cNvCxnSpPr>
            <a:stCxn id="287" idx="5"/>
            <a:endCxn id="293" idx="1"/>
          </p:cNvCxnSpPr>
          <p:nvPr/>
        </p:nvCxnSpPr>
        <p:spPr>
          <a:xfrm rot="10800000" flipH="1">
            <a:off x="5942750" y="1534375"/>
            <a:ext cx="859800" cy="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3" name="Google Shape;293;p39"/>
          <p:cNvSpPr txBox="1"/>
          <p:nvPr/>
        </p:nvSpPr>
        <p:spPr>
          <a:xfrm>
            <a:off x="6802400" y="1404650"/>
            <a:ext cx="14727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Classification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4" name="Google Shape;294;p39"/>
          <p:cNvSpPr/>
          <p:nvPr/>
        </p:nvSpPr>
        <p:spPr>
          <a:xfrm>
            <a:off x="5118950" y="2669725"/>
            <a:ext cx="747600" cy="1128000"/>
          </a:xfrm>
          <a:prstGeom prst="cube">
            <a:avLst>
              <a:gd name="adj" fmla="val 25000"/>
            </a:avLst>
          </a:prstGeom>
          <a:solidFill>
            <a:srgbClr val="EAD1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FC Layer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95" name="Google Shape;295;p39"/>
          <p:cNvCxnSpPr>
            <a:stCxn id="294" idx="5"/>
            <a:endCxn id="296" idx="1"/>
          </p:cNvCxnSpPr>
          <p:nvPr/>
        </p:nvCxnSpPr>
        <p:spPr>
          <a:xfrm>
            <a:off x="5866550" y="3140275"/>
            <a:ext cx="936000" cy="6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6" name="Google Shape;296;p39"/>
          <p:cNvSpPr txBox="1"/>
          <p:nvPr/>
        </p:nvSpPr>
        <p:spPr>
          <a:xfrm>
            <a:off x="6802400" y="3016525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Regression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97" name="Google Shape;297;p39"/>
          <p:cNvCxnSpPr>
            <a:stCxn id="288" idx="5"/>
            <a:endCxn id="294" idx="2"/>
          </p:cNvCxnSpPr>
          <p:nvPr/>
        </p:nvCxnSpPr>
        <p:spPr>
          <a:xfrm>
            <a:off x="4502875" y="2123800"/>
            <a:ext cx="616200" cy="1203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8" name="Google Shape;298;p39"/>
          <p:cNvSpPr txBox="1"/>
          <p:nvPr/>
        </p:nvSpPr>
        <p:spPr>
          <a:xfrm>
            <a:off x="6741050" y="3406675"/>
            <a:ext cx="15954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Georgia"/>
                <a:ea typeface="Georgia"/>
                <a:cs typeface="Georgia"/>
                <a:sym typeface="Georgia"/>
              </a:rPr>
              <a:t>MSE / RMSE/MAE</a:t>
            </a:r>
            <a:endParaRPr sz="1200"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9" name="Google Shape;299;p39"/>
          <p:cNvSpPr/>
          <p:nvPr/>
        </p:nvSpPr>
        <p:spPr>
          <a:xfrm>
            <a:off x="2598225" y="1460025"/>
            <a:ext cx="1904700" cy="16326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9"/>
          <p:cNvSpPr txBox="1"/>
          <p:nvPr/>
        </p:nvSpPr>
        <p:spPr>
          <a:xfrm>
            <a:off x="2840000" y="3168925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Transfer Learning</a:t>
            </a:r>
            <a:endParaRPr sz="12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1" name="Google Shape;301;p39"/>
          <p:cNvSpPr txBox="1"/>
          <p:nvPr/>
        </p:nvSpPr>
        <p:spPr>
          <a:xfrm>
            <a:off x="981150" y="3958200"/>
            <a:ext cx="29160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Loss in Object Localization </a:t>
            </a:r>
            <a:endParaRPr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39"/>
          <p:cNvSpPr txBox="1"/>
          <p:nvPr/>
        </p:nvSpPr>
        <p:spPr>
          <a:xfrm>
            <a:off x="6802400" y="1633250"/>
            <a:ext cx="14727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Georgia"/>
                <a:ea typeface="Georgia"/>
                <a:cs typeface="Georgia"/>
                <a:sym typeface="Georgia"/>
              </a:rPr>
              <a:t>Cross Entropy</a:t>
            </a:r>
            <a:endParaRPr sz="1200"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0"/>
          <p:cNvSpPr txBox="1"/>
          <p:nvPr/>
        </p:nvSpPr>
        <p:spPr>
          <a:xfrm>
            <a:off x="4457700" y="2168400"/>
            <a:ext cx="41871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How do we measure model’s performance?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8" name="Google Shape;30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675" y="1313850"/>
            <a:ext cx="2515801" cy="251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1"/>
          <p:cNvSpPr/>
          <p:nvPr/>
        </p:nvSpPr>
        <p:spPr>
          <a:xfrm>
            <a:off x="5195150" y="1069525"/>
            <a:ext cx="747600" cy="1128000"/>
          </a:xfrm>
          <a:prstGeom prst="cube">
            <a:avLst>
              <a:gd name="adj" fmla="val 2500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FC Layer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4" name="Google Shape;314;p41"/>
          <p:cNvSpPr/>
          <p:nvPr/>
        </p:nvSpPr>
        <p:spPr>
          <a:xfrm>
            <a:off x="2612575" y="1629925"/>
            <a:ext cx="1890300" cy="1317000"/>
          </a:xfrm>
          <a:prstGeom prst="cube">
            <a:avLst>
              <a:gd name="adj" fmla="val 25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Convolution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Layers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15" name="Google Shape;315;p41"/>
          <p:cNvCxnSpPr/>
          <p:nvPr/>
        </p:nvCxnSpPr>
        <p:spPr>
          <a:xfrm>
            <a:off x="2012675" y="2286335"/>
            <a:ext cx="603600" cy="4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6" name="Google Shape;316;p41"/>
          <p:cNvCxnSpPr>
            <a:stCxn id="314" idx="5"/>
            <a:endCxn id="313" idx="2"/>
          </p:cNvCxnSpPr>
          <p:nvPr/>
        </p:nvCxnSpPr>
        <p:spPr>
          <a:xfrm rot="10800000" flipH="1">
            <a:off x="4502875" y="1726900"/>
            <a:ext cx="692400" cy="396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17" name="Google Shape;31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175" y="1360921"/>
            <a:ext cx="1209000" cy="1812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8" name="Google Shape;318;p41"/>
          <p:cNvCxnSpPr>
            <a:stCxn id="313" idx="5"/>
            <a:endCxn id="319" idx="1"/>
          </p:cNvCxnSpPr>
          <p:nvPr/>
        </p:nvCxnSpPr>
        <p:spPr>
          <a:xfrm rot="10800000" flipH="1">
            <a:off x="5942750" y="1534375"/>
            <a:ext cx="859800" cy="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9" name="Google Shape;319;p41"/>
          <p:cNvSpPr txBox="1"/>
          <p:nvPr/>
        </p:nvSpPr>
        <p:spPr>
          <a:xfrm>
            <a:off x="6802400" y="1404650"/>
            <a:ext cx="14727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Classification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0" name="Google Shape;320;p41"/>
          <p:cNvSpPr/>
          <p:nvPr/>
        </p:nvSpPr>
        <p:spPr>
          <a:xfrm>
            <a:off x="5118950" y="2669725"/>
            <a:ext cx="747600" cy="1128000"/>
          </a:xfrm>
          <a:prstGeom prst="cube">
            <a:avLst>
              <a:gd name="adj" fmla="val 25000"/>
            </a:avLst>
          </a:prstGeom>
          <a:solidFill>
            <a:srgbClr val="EAD1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FC Layer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21" name="Google Shape;321;p41"/>
          <p:cNvCxnSpPr>
            <a:stCxn id="320" idx="5"/>
            <a:endCxn id="322" idx="1"/>
          </p:cNvCxnSpPr>
          <p:nvPr/>
        </p:nvCxnSpPr>
        <p:spPr>
          <a:xfrm>
            <a:off x="5866550" y="3140275"/>
            <a:ext cx="936000" cy="6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2" name="Google Shape;322;p41"/>
          <p:cNvSpPr txBox="1"/>
          <p:nvPr/>
        </p:nvSpPr>
        <p:spPr>
          <a:xfrm>
            <a:off x="6802400" y="3016525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Regression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23" name="Google Shape;323;p41"/>
          <p:cNvCxnSpPr>
            <a:stCxn id="314" idx="5"/>
            <a:endCxn id="320" idx="2"/>
          </p:cNvCxnSpPr>
          <p:nvPr/>
        </p:nvCxnSpPr>
        <p:spPr>
          <a:xfrm>
            <a:off x="4502875" y="2123800"/>
            <a:ext cx="616200" cy="1203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4" name="Google Shape;324;p41"/>
          <p:cNvSpPr txBox="1"/>
          <p:nvPr/>
        </p:nvSpPr>
        <p:spPr>
          <a:xfrm>
            <a:off x="6609200" y="3327100"/>
            <a:ext cx="15954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Georgia"/>
                <a:ea typeface="Georgia"/>
                <a:cs typeface="Georgia"/>
                <a:sym typeface="Georgia"/>
              </a:rPr>
              <a:t>?</a:t>
            </a:r>
            <a:endParaRPr sz="1200"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5" name="Google Shape;325;p41"/>
          <p:cNvSpPr/>
          <p:nvPr/>
        </p:nvSpPr>
        <p:spPr>
          <a:xfrm>
            <a:off x="2598225" y="1460025"/>
            <a:ext cx="1904700" cy="16326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41"/>
          <p:cNvSpPr txBox="1"/>
          <p:nvPr/>
        </p:nvSpPr>
        <p:spPr>
          <a:xfrm>
            <a:off x="2840000" y="3168925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Transfer Learning</a:t>
            </a:r>
            <a:endParaRPr sz="12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7" name="Google Shape;327;p41"/>
          <p:cNvSpPr txBox="1"/>
          <p:nvPr/>
        </p:nvSpPr>
        <p:spPr>
          <a:xfrm>
            <a:off x="981150" y="3958200"/>
            <a:ext cx="29160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Loss in Object Localization </a:t>
            </a:r>
            <a:endParaRPr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41"/>
          <p:cNvSpPr txBox="1"/>
          <p:nvPr/>
        </p:nvSpPr>
        <p:spPr>
          <a:xfrm>
            <a:off x="6802400" y="1633250"/>
            <a:ext cx="14727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Georgia"/>
                <a:ea typeface="Georgia"/>
                <a:cs typeface="Georgia"/>
                <a:sym typeface="Georgia"/>
              </a:rPr>
              <a:t>Accuracy</a:t>
            </a:r>
            <a:endParaRPr sz="1200"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/>
          <p:nvPr/>
        </p:nvSpPr>
        <p:spPr>
          <a:xfrm>
            <a:off x="1497975" y="1516900"/>
            <a:ext cx="1851600" cy="1238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42"/>
          <p:cNvSpPr/>
          <p:nvPr/>
        </p:nvSpPr>
        <p:spPr>
          <a:xfrm>
            <a:off x="2502300" y="2032775"/>
            <a:ext cx="1471800" cy="1165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42"/>
          <p:cNvSpPr txBox="1"/>
          <p:nvPr/>
        </p:nvSpPr>
        <p:spPr>
          <a:xfrm>
            <a:off x="5694875" y="1516899"/>
            <a:ext cx="20073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Intersection over Union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(IOU)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p42"/>
          <p:cNvSpPr/>
          <p:nvPr/>
        </p:nvSpPr>
        <p:spPr>
          <a:xfrm>
            <a:off x="2502300" y="2032775"/>
            <a:ext cx="847200" cy="722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42"/>
          <p:cNvSpPr txBox="1"/>
          <p:nvPr/>
        </p:nvSpPr>
        <p:spPr>
          <a:xfrm>
            <a:off x="1013550" y="3932850"/>
            <a:ext cx="71169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An approach to measure localization accuracy</a:t>
            </a:r>
            <a:endParaRPr sz="2400"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3"/>
          <p:cNvSpPr txBox="1"/>
          <p:nvPr/>
        </p:nvSpPr>
        <p:spPr>
          <a:xfrm>
            <a:off x="1128713" y="1316913"/>
            <a:ext cx="28971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Predicted Box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43"/>
          <p:cNvSpPr/>
          <p:nvPr/>
        </p:nvSpPr>
        <p:spPr>
          <a:xfrm>
            <a:off x="1651475" y="1731213"/>
            <a:ext cx="1851600" cy="1238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43"/>
          <p:cNvSpPr/>
          <p:nvPr/>
        </p:nvSpPr>
        <p:spPr>
          <a:xfrm>
            <a:off x="2655800" y="2247088"/>
            <a:ext cx="1471800" cy="1165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43"/>
          <p:cNvSpPr txBox="1"/>
          <p:nvPr/>
        </p:nvSpPr>
        <p:spPr>
          <a:xfrm>
            <a:off x="1943138" y="3412288"/>
            <a:ext cx="28971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Actual Object Box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43"/>
          <p:cNvSpPr txBox="1"/>
          <p:nvPr/>
        </p:nvSpPr>
        <p:spPr>
          <a:xfrm>
            <a:off x="4178225" y="3567650"/>
            <a:ext cx="26922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Actual bounding box in the data</a:t>
            </a:r>
            <a:endParaRPr sz="2400"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4"/>
          <p:cNvSpPr/>
          <p:nvPr/>
        </p:nvSpPr>
        <p:spPr>
          <a:xfrm>
            <a:off x="1726575" y="1135900"/>
            <a:ext cx="1851600" cy="1238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44"/>
          <p:cNvSpPr/>
          <p:nvPr/>
        </p:nvSpPr>
        <p:spPr>
          <a:xfrm>
            <a:off x="2730900" y="1651775"/>
            <a:ext cx="1471800" cy="1165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44"/>
          <p:cNvSpPr/>
          <p:nvPr/>
        </p:nvSpPr>
        <p:spPr>
          <a:xfrm>
            <a:off x="2730900" y="1651775"/>
            <a:ext cx="847200" cy="722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44"/>
          <p:cNvSpPr txBox="1"/>
          <p:nvPr/>
        </p:nvSpPr>
        <p:spPr>
          <a:xfrm>
            <a:off x="4456638" y="2816975"/>
            <a:ext cx="28971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Intersection area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5" name="Google Shape;355;p44"/>
          <p:cNvCxnSpPr>
            <a:stCxn id="354" idx="0"/>
            <a:endCxn id="353" idx="3"/>
          </p:cNvCxnSpPr>
          <p:nvPr/>
        </p:nvCxnSpPr>
        <p:spPr>
          <a:xfrm rot="10800000">
            <a:off x="3578088" y="2012975"/>
            <a:ext cx="2327100" cy="80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6" name="Google Shape;356;p44"/>
          <p:cNvSpPr txBox="1"/>
          <p:nvPr/>
        </p:nvSpPr>
        <p:spPr>
          <a:xfrm>
            <a:off x="4483025" y="3110450"/>
            <a:ext cx="26922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Area common between both anchor box and actual box</a:t>
            </a:r>
            <a:endParaRPr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5"/>
          <p:cNvSpPr/>
          <p:nvPr/>
        </p:nvSpPr>
        <p:spPr>
          <a:xfrm>
            <a:off x="1726575" y="1135900"/>
            <a:ext cx="1851600" cy="1238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45"/>
          <p:cNvSpPr/>
          <p:nvPr/>
        </p:nvSpPr>
        <p:spPr>
          <a:xfrm>
            <a:off x="2730900" y="1651775"/>
            <a:ext cx="1471800" cy="1165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45"/>
          <p:cNvSpPr/>
          <p:nvPr/>
        </p:nvSpPr>
        <p:spPr>
          <a:xfrm>
            <a:off x="2730900" y="1651775"/>
            <a:ext cx="847200" cy="722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5"/>
          <p:cNvSpPr txBox="1"/>
          <p:nvPr/>
        </p:nvSpPr>
        <p:spPr>
          <a:xfrm>
            <a:off x="4456638" y="2816975"/>
            <a:ext cx="28971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Intersection area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65" name="Google Shape;365;p45"/>
          <p:cNvCxnSpPr>
            <a:stCxn id="364" idx="0"/>
            <a:endCxn id="363" idx="3"/>
          </p:cNvCxnSpPr>
          <p:nvPr/>
        </p:nvCxnSpPr>
        <p:spPr>
          <a:xfrm rot="10800000">
            <a:off x="3578088" y="2012975"/>
            <a:ext cx="2327100" cy="80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6" name="Google Shape;366;p45"/>
          <p:cNvSpPr/>
          <p:nvPr/>
        </p:nvSpPr>
        <p:spPr>
          <a:xfrm>
            <a:off x="1726575" y="2964700"/>
            <a:ext cx="1851600" cy="1238100"/>
          </a:xfrm>
          <a:prstGeom prst="rect">
            <a:avLst/>
          </a:prstGeom>
          <a:solidFill>
            <a:srgbClr val="D5A6BD"/>
          </a:solidFill>
          <a:ln w="9525" cap="flat" cmpd="sng">
            <a:solidFill>
              <a:srgbClr val="D5A6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45"/>
          <p:cNvSpPr/>
          <p:nvPr/>
        </p:nvSpPr>
        <p:spPr>
          <a:xfrm>
            <a:off x="2730900" y="3480575"/>
            <a:ext cx="1471800" cy="1165200"/>
          </a:xfrm>
          <a:prstGeom prst="rect">
            <a:avLst/>
          </a:prstGeom>
          <a:solidFill>
            <a:srgbClr val="D5A6BD"/>
          </a:solidFill>
          <a:ln w="9525" cap="flat" cmpd="sng">
            <a:solidFill>
              <a:srgbClr val="D5A6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8" name="Google Shape;368;p45"/>
          <p:cNvCxnSpPr>
            <a:endCxn id="367" idx="3"/>
          </p:cNvCxnSpPr>
          <p:nvPr/>
        </p:nvCxnSpPr>
        <p:spPr>
          <a:xfrm flipH="1">
            <a:off x="4202700" y="3646175"/>
            <a:ext cx="1681200" cy="41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9" name="Google Shape;369;p45"/>
          <p:cNvSpPr txBox="1"/>
          <p:nvPr/>
        </p:nvSpPr>
        <p:spPr>
          <a:xfrm>
            <a:off x="5218638" y="3426575"/>
            <a:ext cx="28971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Union area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45"/>
          <p:cNvSpPr txBox="1"/>
          <p:nvPr/>
        </p:nvSpPr>
        <p:spPr>
          <a:xfrm>
            <a:off x="5321225" y="3491450"/>
            <a:ext cx="26922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Area covered by either box</a:t>
            </a:r>
            <a:endParaRPr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8"/>
          <p:cNvSpPr txBox="1"/>
          <p:nvPr/>
        </p:nvSpPr>
        <p:spPr>
          <a:xfrm>
            <a:off x="2157763" y="3857775"/>
            <a:ext cx="4828500" cy="1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Object Detection</a:t>
            </a:r>
            <a:endParaRPr sz="24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What object is there in the picture ...and where is it?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(Multiple objects)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8363" y="385475"/>
            <a:ext cx="4827283" cy="340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6"/>
          <p:cNvSpPr/>
          <p:nvPr/>
        </p:nvSpPr>
        <p:spPr>
          <a:xfrm>
            <a:off x="1726575" y="1135900"/>
            <a:ext cx="1851600" cy="12381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46"/>
          <p:cNvSpPr/>
          <p:nvPr/>
        </p:nvSpPr>
        <p:spPr>
          <a:xfrm>
            <a:off x="2730900" y="1651775"/>
            <a:ext cx="1471800" cy="11652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46"/>
          <p:cNvSpPr txBox="1"/>
          <p:nvPr/>
        </p:nvSpPr>
        <p:spPr>
          <a:xfrm>
            <a:off x="5923475" y="1135899"/>
            <a:ext cx="2007300" cy="12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IOU = a / b 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46"/>
          <p:cNvSpPr/>
          <p:nvPr/>
        </p:nvSpPr>
        <p:spPr>
          <a:xfrm>
            <a:off x="2730900" y="1651775"/>
            <a:ext cx="847200" cy="722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46"/>
          <p:cNvSpPr txBox="1"/>
          <p:nvPr/>
        </p:nvSpPr>
        <p:spPr>
          <a:xfrm>
            <a:off x="4456638" y="2816975"/>
            <a:ext cx="28971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Intersection area (a)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0" name="Google Shape;380;p46"/>
          <p:cNvCxnSpPr>
            <a:stCxn id="379" idx="0"/>
            <a:endCxn id="378" idx="3"/>
          </p:cNvCxnSpPr>
          <p:nvPr/>
        </p:nvCxnSpPr>
        <p:spPr>
          <a:xfrm rot="10800000">
            <a:off x="3578088" y="2012975"/>
            <a:ext cx="2327100" cy="80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1" name="Google Shape;381;p46"/>
          <p:cNvSpPr/>
          <p:nvPr/>
        </p:nvSpPr>
        <p:spPr>
          <a:xfrm>
            <a:off x="1726575" y="2964700"/>
            <a:ext cx="1851600" cy="1238100"/>
          </a:xfrm>
          <a:prstGeom prst="rect">
            <a:avLst/>
          </a:prstGeom>
          <a:solidFill>
            <a:srgbClr val="D5A6BD"/>
          </a:solidFill>
          <a:ln w="9525" cap="flat" cmpd="sng">
            <a:solidFill>
              <a:srgbClr val="D5A6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46"/>
          <p:cNvSpPr/>
          <p:nvPr/>
        </p:nvSpPr>
        <p:spPr>
          <a:xfrm>
            <a:off x="2730900" y="3480575"/>
            <a:ext cx="1471800" cy="1165200"/>
          </a:xfrm>
          <a:prstGeom prst="rect">
            <a:avLst/>
          </a:prstGeom>
          <a:solidFill>
            <a:srgbClr val="D5A6BD"/>
          </a:solidFill>
          <a:ln w="9525" cap="flat" cmpd="sng">
            <a:solidFill>
              <a:srgbClr val="D5A6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3" name="Google Shape;383;p46"/>
          <p:cNvCxnSpPr>
            <a:endCxn id="382" idx="3"/>
          </p:cNvCxnSpPr>
          <p:nvPr/>
        </p:nvCxnSpPr>
        <p:spPr>
          <a:xfrm flipH="1">
            <a:off x="4202700" y="3646175"/>
            <a:ext cx="1681200" cy="41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4" name="Google Shape;384;p46"/>
          <p:cNvSpPr txBox="1"/>
          <p:nvPr/>
        </p:nvSpPr>
        <p:spPr>
          <a:xfrm>
            <a:off x="5218638" y="3426575"/>
            <a:ext cx="28971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Union area (b)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61875"/>
            <a:ext cx="8839200" cy="185775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90" name="Google Shape;390;p47"/>
          <p:cNvSpPr txBox="1"/>
          <p:nvPr/>
        </p:nvSpPr>
        <p:spPr>
          <a:xfrm>
            <a:off x="2215200" y="3386925"/>
            <a:ext cx="4713600" cy="8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rPr>
              <a:t>IoU provides a simple way to understand overlapping between two boxes</a:t>
            </a:r>
            <a:endParaRPr>
              <a:solidFill>
                <a:srgbClr val="99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8"/>
          <p:cNvSpPr txBox="1"/>
          <p:nvPr/>
        </p:nvSpPr>
        <p:spPr>
          <a:xfrm>
            <a:off x="5781750" y="2358000"/>
            <a:ext cx="29160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Data for Localization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6" name="Google Shape;39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9"/>
          <p:cNvSpPr txBox="1"/>
          <p:nvPr/>
        </p:nvSpPr>
        <p:spPr>
          <a:xfrm>
            <a:off x="1132800" y="1055350"/>
            <a:ext cx="2916000" cy="1342800"/>
          </a:xfrm>
          <a:prstGeom prst="rect">
            <a:avLst/>
          </a:prstGeom>
          <a:solidFill>
            <a:srgbClr val="D5A6BD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PASCAL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VOC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2" name="Google Shape;402;p49"/>
          <p:cNvSpPr txBox="1"/>
          <p:nvPr/>
        </p:nvSpPr>
        <p:spPr>
          <a:xfrm>
            <a:off x="776250" y="2398150"/>
            <a:ext cx="36291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http://host.robots.ox.ac.uk/pascal/VOC/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49"/>
          <p:cNvSpPr txBox="1"/>
          <p:nvPr/>
        </p:nvSpPr>
        <p:spPr>
          <a:xfrm>
            <a:off x="5095200" y="1055350"/>
            <a:ext cx="2916000" cy="13428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COCO 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(Common objects in Context)</a:t>
            </a:r>
            <a:endParaRPr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4" name="Google Shape;404;p49"/>
          <p:cNvSpPr txBox="1"/>
          <p:nvPr/>
        </p:nvSpPr>
        <p:spPr>
          <a:xfrm>
            <a:off x="4738650" y="2398150"/>
            <a:ext cx="36291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http://cocodataset.org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49"/>
          <p:cNvSpPr txBox="1"/>
          <p:nvPr/>
        </p:nvSpPr>
        <p:spPr>
          <a:xfrm>
            <a:off x="3159925" y="2909675"/>
            <a:ext cx="2916000" cy="13428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IIIT Oxford Pets Dataset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6" name="Google Shape;406;p49"/>
          <p:cNvSpPr txBox="1"/>
          <p:nvPr/>
        </p:nvSpPr>
        <p:spPr>
          <a:xfrm>
            <a:off x="2803375" y="4252475"/>
            <a:ext cx="36291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http://www.robots.ox.ac.uk/~vgg/data/pets/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49"/>
          <p:cNvSpPr txBox="1"/>
          <p:nvPr/>
        </p:nvSpPr>
        <p:spPr>
          <a:xfrm>
            <a:off x="349525" y="3856825"/>
            <a:ext cx="2323800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Some examples of datasets for object localization</a:t>
            </a:r>
            <a:endParaRPr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0"/>
          <p:cNvSpPr txBox="1"/>
          <p:nvPr/>
        </p:nvSpPr>
        <p:spPr>
          <a:xfrm>
            <a:off x="4457700" y="2168400"/>
            <a:ext cx="4187100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How do we prepare data for Object localization model training?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3" name="Google Shape;41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9675" y="1313850"/>
            <a:ext cx="2515801" cy="251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1"/>
          <p:cNvSpPr txBox="1"/>
          <p:nvPr/>
        </p:nvSpPr>
        <p:spPr>
          <a:xfrm>
            <a:off x="4790525" y="1373825"/>
            <a:ext cx="29160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What is needed?</a:t>
            </a:r>
            <a:endParaRPr sz="2400" b="1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9" name="Google Shape;419;p51"/>
          <p:cNvSpPr txBox="1"/>
          <p:nvPr/>
        </p:nvSpPr>
        <p:spPr>
          <a:xfrm>
            <a:off x="4790525" y="2249625"/>
            <a:ext cx="2916000" cy="13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Roboto"/>
              <a:buAutoNum type="arabicPeriod"/>
            </a:pPr>
            <a:r>
              <a:rPr lang="en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Images</a:t>
            </a:r>
            <a:endParaRPr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Roboto"/>
              <a:buAutoNum type="arabicPeriod"/>
            </a:pPr>
            <a:r>
              <a:rPr lang="en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Classification Label</a:t>
            </a:r>
            <a:endParaRPr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400"/>
              <a:buFont typeface="Roboto"/>
              <a:buAutoNum type="arabicPeriod"/>
            </a:pPr>
            <a:r>
              <a:rPr lang="en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Bounding Box Coordinates</a:t>
            </a:r>
            <a:endParaRPr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0" name="Google Shape;42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9475" y="1260463"/>
            <a:ext cx="1749750" cy="2622574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51"/>
          <p:cNvSpPr/>
          <p:nvPr/>
        </p:nvSpPr>
        <p:spPr>
          <a:xfrm>
            <a:off x="1719375" y="1844075"/>
            <a:ext cx="1495200" cy="1694700"/>
          </a:xfrm>
          <a:prstGeom prst="rect">
            <a:avLst/>
          </a:prstGeom>
          <a:noFill/>
          <a:ln w="7620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51"/>
          <p:cNvSpPr txBox="1"/>
          <p:nvPr/>
        </p:nvSpPr>
        <p:spPr>
          <a:xfrm>
            <a:off x="1602600" y="1571800"/>
            <a:ext cx="753900" cy="1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Elephant</a:t>
            </a:r>
            <a:endParaRPr sz="10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2"/>
          <p:cNvSpPr txBox="1"/>
          <p:nvPr/>
        </p:nvSpPr>
        <p:spPr>
          <a:xfrm>
            <a:off x="2495550" y="3881375"/>
            <a:ext cx="4152900" cy="10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LabelImg tool</a:t>
            </a:r>
            <a:endParaRPr sz="1800">
              <a:solidFill>
                <a:srgbClr val="BF9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https://github.com/tzutalin/labelImg</a:t>
            </a:r>
            <a:endParaRPr sz="10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8" name="Google Shape;42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463" y="492450"/>
            <a:ext cx="6519073" cy="327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3"/>
          <p:cNvSpPr txBox="1"/>
          <p:nvPr/>
        </p:nvSpPr>
        <p:spPr>
          <a:xfrm>
            <a:off x="2495550" y="2008500"/>
            <a:ext cx="41529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Install &amp; try LabelImg</a:t>
            </a:r>
            <a:endParaRPr sz="30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https://github.com/tzutalin/labelImg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775" y="780850"/>
            <a:ext cx="5381124" cy="3581799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54"/>
          <p:cNvSpPr txBox="1"/>
          <p:nvPr/>
        </p:nvSpPr>
        <p:spPr>
          <a:xfrm>
            <a:off x="6123125" y="1905750"/>
            <a:ext cx="30210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Building 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Object Localizer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(Pets Dataset)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5"/>
          <p:cNvSpPr txBox="1"/>
          <p:nvPr/>
        </p:nvSpPr>
        <p:spPr>
          <a:xfrm>
            <a:off x="1138825" y="2132850"/>
            <a:ext cx="1777200" cy="877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Download Data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(tarfile)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5" name="Google Shape;445;p55"/>
          <p:cNvSpPr txBox="1"/>
          <p:nvPr/>
        </p:nvSpPr>
        <p:spPr>
          <a:xfrm>
            <a:off x="3653425" y="2132850"/>
            <a:ext cx="1777200" cy="8778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Extract Data 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to Disk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46" name="Google Shape;446;p55"/>
          <p:cNvCxnSpPr>
            <a:stCxn id="444" idx="3"/>
            <a:endCxn id="445" idx="1"/>
          </p:cNvCxnSpPr>
          <p:nvPr/>
        </p:nvCxnSpPr>
        <p:spPr>
          <a:xfrm>
            <a:off x="2916025" y="2571750"/>
            <a:ext cx="737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7" name="Google Shape;447;p55"/>
          <p:cNvSpPr txBox="1"/>
          <p:nvPr/>
        </p:nvSpPr>
        <p:spPr>
          <a:xfrm>
            <a:off x="6557650" y="1539300"/>
            <a:ext cx="8886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alibri"/>
                <a:ea typeface="Calibri"/>
                <a:cs typeface="Calibri"/>
                <a:sym typeface="Calibri"/>
              </a:rPr>
              <a:t>Images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8" name="Google Shape;448;p55"/>
          <p:cNvCxnSpPr>
            <a:stCxn id="445" idx="3"/>
            <a:endCxn id="447" idx="1"/>
          </p:cNvCxnSpPr>
          <p:nvPr/>
        </p:nvCxnSpPr>
        <p:spPr>
          <a:xfrm rot="10800000" flipH="1">
            <a:off x="5430625" y="1733250"/>
            <a:ext cx="1127100" cy="8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9" name="Google Shape;449;p55"/>
          <p:cNvSpPr txBox="1"/>
          <p:nvPr/>
        </p:nvSpPr>
        <p:spPr>
          <a:xfrm>
            <a:off x="6557650" y="3215700"/>
            <a:ext cx="21150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Calibri"/>
                <a:ea typeface="Calibri"/>
                <a:cs typeface="Calibri"/>
                <a:sym typeface="Calibri"/>
              </a:rPr>
              <a:t>Annotations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Class label and bounding box for the pet object in image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Calibri"/>
                <a:ea typeface="Calibri"/>
                <a:cs typeface="Calibri"/>
                <a:sym typeface="Calibri"/>
              </a:rPr>
              <a:t>(xml file for each image)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0" name="Google Shape;450;p55"/>
          <p:cNvCxnSpPr>
            <a:stCxn id="445" idx="3"/>
            <a:endCxn id="449" idx="1"/>
          </p:cNvCxnSpPr>
          <p:nvPr/>
        </p:nvCxnSpPr>
        <p:spPr>
          <a:xfrm>
            <a:off x="5430625" y="2571750"/>
            <a:ext cx="1127100" cy="81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1" name="Google Shape;451;p55"/>
          <p:cNvSpPr txBox="1"/>
          <p:nvPr/>
        </p:nvSpPr>
        <p:spPr>
          <a:xfrm>
            <a:off x="1329625" y="3814575"/>
            <a:ext cx="1853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Data preparation steps</a:t>
            </a:r>
            <a:endParaRPr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/>
        </p:nvSpPr>
        <p:spPr>
          <a:xfrm>
            <a:off x="2157763" y="3705375"/>
            <a:ext cx="4828500" cy="1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Semantic Segmentation</a:t>
            </a:r>
            <a:endParaRPr sz="24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Understanding the picture at pixel level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7750" y="702850"/>
            <a:ext cx="4828499" cy="3002524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9"/>
          <p:cNvSpPr txBox="1"/>
          <p:nvPr/>
        </p:nvSpPr>
        <p:spPr>
          <a:xfrm>
            <a:off x="2492075" y="2011050"/>
            <a:ext cx="13803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Dog</a:t>
            </a:r>
            <a:endParaRPr sz="1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9"/>
          <p:cNvSpPr txBox="1"/>
          <p:nvPr/>
        </p:nvSpPr>
        <p:spPr>
          <a:xfrm>
            <a:off x="5616275" y="1325250"/>
            <a:ext cx="13803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Cat</a:t>
            </a:r>
            <a:endParaRPr sz="1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9"/>
          <p:cNvSpPr txBox="1"/>
          <p:nvPr/>
        </p:nvSpPr>
        <p:spPr>
          <a:xfrm>
            <a:off x="4008525" y="944250"/>
            <a:ext cx="15402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Background</a:t>
            </a:r>
            <a:endParaRPr sz="7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6"/>
          <p:cNvSpPr txBox="1"/>
          <p:nvPr/>
        </p:nvSpPr>
        <p:spPr>
          <a:xfrm>
            <a:off x="300625" y="2183605"/>
            <a:ext cx="1379100" cy="7770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Download Data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(tarfile)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7" name="Google Shape;457;p56"/>
          <p:cNvSpPr txBox="1"/>
          <p:nvPr/>
        </p:nvSpPr>
        <p:spPr>
          <a:xfrm>
            <a:off x="2251880" y="2183605"/>
            <a:ext cx="1379100" cy="7770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Extract Data </a:t>
            </a:r>
            <a:endParaRPr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to Disk</a:t>
            </a:r>
            <a:endParaRPr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58" name="Google Shape;458;p56"/>
          <p:cNvCxnSpPr>
            <a:stCxn id="456" idx="3"/>
            <a:endCxn id="457" idx="1"/>
          </p:cNvCxnSpPr>
          <p:nvPr/>
        </p:nvCxnSpPr>
        <p:spPr>
          <a:xfrm>
            <a:off x="1679725" y="2572105"/>
            <a:ext cx="57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9" name="Google Shape;459;p56"/>
          <p:cNvSpPr txBox="1"/>
          <p:nvPr/>
        </p:nvSpPr>
        <p:spPr>
          <a:xfrm>
            <a:off x="4505473" y="1658250"/>
            <a:ext cx="6894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Images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0" name="Google Shape;460;p56"/>
          <p:cNvCxnSpPr>
            <a:stCxn id="457" idx="3"/>
            <a:endCxn id="459" idx="1"/>
          </p:cNvCxnSpPr>
          <p:nvPr/>
        </p:nvCxnSpPr>
        <p:spPr>
          <a:xfrm rot="10800000" flipH="1">
            <a:off x="3630980" y="1829905"/>
            <a:ext cx="874500" cy="74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1" name="Google Shape;461;p56"/>
          <p:cNvSpPr txBox="1"/>
          <p:nvPr/>
        </p:nvSpPr>
        <p:spPr>
          <a:xfrm>
            <a:off x="4505473" y="3142042"/>
            <a:ext cx="16413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Annotations for each image in individual XML file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2" name="Google Shape;462;p56"/>
          <p:cNvCxnSpPr>
            <a:stCxn id="457" idx="3"/>
            <a:endCxn id="461" idx="1"/>
          </p:cNvCxnSpPr>
          <p:nvPr/>
        </p:nvCxnSpPr>
        <p:spPr>
          <a:xfrm>
            <a:off x="3630980" y="2572105"/>
            <a:ext cx="874500" cy="74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3" name="Google Shape;463;p56"/>
          <p:cNvSpPr txBox="1"/>
          <p:nvPr/>
        </p:nvSpPr>
        <p:spPr>
          <a:xfrm>
            <a:off x="7204880" y="2183605"/>
            <a:ext cx="1379100" cy="7770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Store all the XML files info in a single CSV file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64" name="Google Shape;464;p56"/>
          <p:cNvCxnSpPr>
            <a:stCxn id="461" idx="3"/>
            <a:endCxn id="463" idx="1"/>
          </p:cNvCxnSpPr>
          <p:nvPr/>
        </p:nvCxnSpPr>
        <p:spPr>
          <a:xfrm rot="10800000" flipH="1">
            <a:off x="6146773" y="2572042"/>
            <a:ext cx="1058100" cy="74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5" name="Google Shape;465;p56"/>
          <p:cNvSpPr txBox="1"/>
          <p:nvPr/>
        </p:nvSpPr>
        <p:spPr>
          <a:xfrm>
            <a:off x="1329625" y="3814575"/>
            <a:ext cx="1853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Data preparation steps</a:t>
            </a:r>
            <a:endParaRPr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7"/>
          <p:cNvSpPr txBox="1"/>
          <p:nvPr/>
        </p:nvSpPr>
        <p:spPr>
          <a:xfrm>
            <a:off x="300625" y="1116805"/>
            <a:ext cx="1379100" cy="7770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Download Data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(tarfile)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1" name="Google Shape;471;p57"/>
          <p:cNvSpPr txBox="1"/>
          <p:nvPr/>
        </p:nvSpPr>
        <p:spPr>
          <a:xfrm>
            <a:off x="2251880" y="1116805"/>
            <a:ext cx="1379100" cy="7770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Extract Data </a:t>
            </a:r>
            <a:endParaRPr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to Disk</a:t>
            </a:r>
            <a:endParaRPr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72" name="Google Shape;472;p57"/>
          <p:cNvCxnSpPr>
            <a:stCxn id="470" idx="3"/>
            <a:endCxn id="471" idx="1"/>
          </p:cNvCxnSpPr>
          <p:nvPr/>
        </p:nvCxnSpPr>
        <p:spPr>
          <a:xfrm>
            <a:off x="1679725" y="1505305"/>
            <a:ext cx="57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3" name="Google Shape;473;p57"/>
          <p:cNvSpPr txBox="1"/>
          <p:nvPr/>
        </p:nvSpPr>
        <p:spPr>
          <a:xfrm>
            <a:off x="4505473" y="591450"/>
            <a:ext cx="6894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Images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74" name="Google Shape;474;p57"/>
          <p:cNvCxnSpPr>
            <a:stCxn id="471" idx="3"/>
            <a:endCxn id="473" idx="1"/>
          </p:cNvCxnSpPr>
          <p:nvPr/>
        </p:nvCxnSpPr>
        <p:spPr>
          <a:xfrm rot="10800000" flipH="1">
            <a:off x="3630980" y="763105"/>
            <a:ext cx="874500" cy="74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5" name="Google Shape;475;p57"/>
          <p:cNvSpPr txBox="1"/>
          <p:nvPr/>
        </p:nvSpPr>
        <p:spPr>
          <a:xfrm>
            <a:off x="4505473" y="2075242"/>
            <a:ext cx="16413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Annotations for each image in individual XML file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76" name="Google Shape;476;p57"/>
          <p:cNvCxnSpPr>
            <a:stCxn id="471" idx="3"/>
            <a:endCxn id="475" idx="1"/>
          </p:cNvCxnSpPr>
          <p:nvPr/>
        </p:nvCxnSpPr>
        <p:spPr>
          <a:xfrm>
            <a:off x="3630980" y="1505305"/>
            <a:ext cx="874500" cy="74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7" name="Google Shape;477;p57"/>
          <p:cNvSpPr txBox="1"/>
          <p:nvPr/>
        </p:nvSpPr>
        <p:spPr>
          <a:xfrm>
            <a:off x="7204880" y="1116805"/>
            <a:ext cx="1379100" cy="7770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Store all the XML files info in a single CSV file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78" name="Google Shape;478;p57"/>
          <p:cNvCxnSpPr>
            <a:stCxn id="475" idx="3"/>
            <a:endCxn id="477" idx="1"/>
          </p:cNvCxnSpPr>
          <p:nvPr/>
        </p:nvCxnSpPr>
        <p:spPr>
          <a:xfrm rot="10800000" flipH="1">
            <a:off x="6146773" y="1505242"/>
            <a:ext cx="1058100" cy="74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9" name="Google Shape;479;p57"/>
          <p:cNvSpPr txBox="1"/>
          <p:nvPr/>
        </p:nvSpPr>
        <p:spPr>
          <a:xfrm>
            <a:off x="7204880" y="3098005"/>
            <a:ext cx="1379100" cy="777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Visualize Image and Annotations</a:t>
            </a:r>
            <a:endParaRPr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80" name="Google Shape;480;p57"/>
          <p:cNvCxnSpPr>
            <a:stCxn id="477" idx="2"/>
            <a:endCxn id="479" idx="0"/>
          </p:cNvCxnSpPr>
          <p:nvPr/>
        </p:nvCxnSpPr>
        <p:spPr>
          <a:xfrm>
            <a:off x="7894430" y="1893805"/>
            <a:ext cx="0" cy="120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1" name="Google Shape;481;p57"/>
          <p:cNvSpPr txBox="1"/>
          <p:nvPr/>
        </p:nvSpPr>
        <p:spPr>
          <a:xfrm>
            <a:off x="1329625" y="3814575"/>
            <a:ext cx="1853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Data preparation steps</a:t>
            </a:r>
            <a:endParaRPr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8"/>
          <p:cNvSpPr txBox="1"/>
          <p:nvPr/>
        </p:nvSpPr>
        <p:spPr>
          <a:xfrm>
            <a:off x="300625" y="1116805"/>
            <a:ext cx="1379100" cy="7770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Download Data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(tarfile)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7" name="Google Shape;487;p58"/>
          <p:cNvSpPr txBox="1"/>
          <p:nvPr/>
        </p:nvSpPr>
        <p:spPr>
          <a:xfrm>
            <a:off x="2251880" y="1116805"/>
            <a:ext cx="1379100" cy="7770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Extract Data </a:t>
            </a:r>
            <a:endParaRPr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to Disk</a:t>
            </a:r>
            <a:endParaRPr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88" name="Google Shape;488;p58"/>
          <p:cNvCxnSpPr>
            <a:stCxn id="486" idx="3"/>
            <a:endCxn id="487" idx="1"/>
          </p:cNvCxnSpPr>
          <p:nvPr/>
        </p:nvCxnSpPr>
        <p:spPr>
          <a:xfrm>
            <a:off x="1679725" y="1505305"/>
            <a:ext cx="572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9" name="Google Shape;489;p58"/>
          <p:cNvSpPr txBox="1"/>
          <p:nvPr/>
        </p:nvSpPr>
        <p:spPr>
          <a:xfrm>
            <a:off x="4505473" y="591450"/>
            <a:ext cx="6894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Images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90" name="Google Shape;490;p58"/>
          <p:cNvCxnSpPr>
            <a:stCxn id="487" idx="3"/>
            <a:endCxn id="489" idx="1"/>
          </p:cNvCxnSpPr>
          <p:nvPr/>
        </p:nvCxnSpPr>
        <p:spPr>
          <a:xfrm rot="10800000" flipH="1">
            <a:off x="3630980" y="763105"/>
            <a:ext cx="874500" cy="74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1" name="Google Shape;491;p58"/>
          <p:cNvSpPr txBox="1"/>
          <p:nvPr/>
        </p:nvSpPr>
        <p:spPr>
          <a:xfrm>
            <a:off x="4505473" y="2075242"/>
            <a:ext cx="16413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Annotations for each image in individual XML file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92" name="Google Shape;492;p58"/>
          <p:cNvCxnSpPr>
            <a:stCxn id="487" idx="3"/>
            <a:endCxn id="491" idx="1"/>
          </p:cNvCxnSpPr>
          <p:nvPr/>
        </p:nvCxnSpPr>
        <p:spPr>
          <a:xfrm>
            <a:off x="3630980" y="1505305"/>
            <a:ext cx="874500" cy="74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3" name="Google Shape;493;p58"/>
          <p:cNvSpPr txBox="1"/>
          <p:nvPr/>
        </p:nvSpPr>
        <p:spPr>
          <a:xfrm>
            <a:off x="7204880" y="1116805"/>
            <a:ext cx="1379100" cy="7770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Store all the XML files info in a single CSV file</a:t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4" name="Google Shape;494;p58"/>
          <p:cNvCxnSpPr>
            <a:stCxn id="491" idx="3"/>
            <a:endCxn id="493" idx="1"/>
          </p:cNvCxnSpPr>
          <p:nvPr/>
        </p:nvCxnSpPr>
        <p:spPr>
          <a:xfrm rot="10800000" flipH="1">
            <a:off x="6146773" y="1505242"/>
            <a:ext cx="1058100" cy="74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5" name="Google Shape;495;p58"/>
          <p:cNvSpPr txBox="1"/>
          <p:nvPr/>
        </p:nvSpPr>
        <p:spPr>
          <a:xfrm>
            <a:off x="7204880" y="3098005"/>
            <a:ext cx="1379100" cy="777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Visualize Image and Annotations</a:t>
            </a:r>
            <a:endParaRPr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6" name="Google Shape;496;p58"/>
          <p:cNvCxnSpPr>
            <a:stCxn id="493" idx="2"/>
            <a:endCxn id="495" idx="0"/>
          </p:cNvCxnSpPr>
          <p:nvPr/>
        </p:nvCxnSpPr>
        <p:spPr>
          <a:xfrm>
            <a:off x="7894430" y="1893805"/>
            <a:ext cx="0" cy="120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7" name="Google Shape;497;p58"/>
          <p:cNvSpPr txBox="1"/>
          <p:nvPr/>
        </p:nvSpPr>
        <p:spPr>
          <a:xfrm>
            <a:off x="1329625" y="3814575"/>
            <a:ext cx="1853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Data preparation steps</a:t>
            </a:r>
            <a:endParaRPr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8" name="Google Shape;498;p58"/>
          <p:cNvSpPr txBox="1"/>
          <p:nvPr/>
        </p:nvSpPr>
        <p:spPr>
          <a:xfrm>
            <a:off x="3691797" y="3098000"/>
            <a:ext cx="2301300" cy="777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Build Batch Generator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99" name="Google Shape;499;p58"/>
          <p:cNvCxnSpPr>
            <a:endCxn id="498" idx="3"/>
          </p:cNvCxnSpPr>
          <p:nvPr/>
        </p:nvCxnSpPr>
        <p:spPr>
          <a:xfrm rot="10800000">
            <a:off x="5993097" y="3486500"/>
            <a:ext cx="1211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9"/>
          <p:cNvSpPr txBox="1"/>
          <p:nvPr/>
        </p:nvSpPr>
        <p:spPr>
          <a:xfrm>
            <a:off x="1567800" y="1827775"/>
            <a:ext cx="6008400" cy="13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Building the model </a:t>
            </a:r>
            <a:endParaRPr sz="2400" b="1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for</a:t>
            </a:r>
            <a:r>
              <a:rPr lang="en" sz="2400" b="1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 b="1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Object Localization</a:t>
            </a:r>
            <a:endParaRPr sz="2400" b="1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0"/>
          <p:cNvSpPr txBox="1"/>
          <p:nvPr/>
        </p:nvSpPr>
        <p:spPr>
          <a:xfrm>
            <a:off x="649800" y="2292000"/>
            <a:ext cx="1588800" cy="559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1. Load Pre-Trained ResNet50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0" name="Google Shape;510;p60"/>
          <p:cNvSpPr txBox="1"/>
          <p:nvPr/>
        </p:nvSpPr>
        <p:spPr>
          <a:xfrm>
            <a:off x="2776775" y="2292000"/>
            <a:ext cx="1588800" cy="559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2. Add some Custom Layers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1" name="Google Shape;511;p60"/>
          <p:cNvSpPr txBox="1"/>
          <p:nvPr/>
        </p:nvSpPr>
        <p:spPr>
          <a:xfrm>
            <a:off x="5028225" y="1496350"/>
            <a:ext cx="1588800" cy="559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3. Classification Layer with Softmax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2" name="Google Shape;512;p60"/>
          <p:cNvSpPr txBox="1"/>
          <p:nvPr/>
        </p:nvSpPr>
        <p:spPr>
          <a:xfrm>
            <a:off x="5028225" y="3248950"/>
            <a:ext cx="1588800" cy="559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4. Regression Layer with Sigmoid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3" name="Google Shape;513;p60"/>
          <p:cNvSpPr txBox="1"/>
          <p:nvPr/>
        </p:nvSpPr>
        <p:spPr>
          <a:xfrm>
            <a:off x="7272575" y="2292000"/>
            <a:ext cx="1588800" cy="559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Final Model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4" name="Google Shape;514;p60"/>
          <p:cNvCxnSpPr>
            <a:stCxn id="509" idx="3"/>
            <a:endCxn id="510" idx="1"/>
          </p:cNvCxnSpPr>
          <p:nvPr/>
        </p:nvCxnSpPr>
        <p:spPr>
          <a:xfrm>
            <a:off x="2238600" y="2571750"/>
            <a:ext cx="538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5" name="Google Shape;515;p60"/>
          <p:cNvSpPr txBox="1"/>
          <p:nvPr/>
        </p:nvSpPr>
        <p:spPr>
          <a:xfrm>
            <a:off x="649800" y="2905750"/>
            <a:ext cx="15888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Frozen Layers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60"/>
          <p:cNvSpPr txBox="1"/>
          <p:nvPr/>
        </p:nvSpPr>
        <p:spPr>
          <a:xfrm>
            <a:off x="2783400" y="2905750"/>
            <a:ext cx="15888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Trainable Layers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17" name="Google Shape;517;p60"/>
          <p:cNvCxnSpPr>
            <a:stCxn id="510" idx="3"/>
            <a:endCxn id="511" idx="1"/>
          </p:cNvCxnSpPr>
          <p:nvPr/>
        </p:nvCxnSpPr>
        <p:spPr>
          <a:xfrm rot="10800000" flipH="1">
            <a:off x="4365575" y="1776150"/>
            <a:ext cx="662700" cy="79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8" name="Google Shape;518;p60"/>
          <p:cNvCxnSpPr>
            <a:stCxn id="510" idx="3"/>
            <a:endCxn id="512" idx="1"/>
          </p:cNvCxnSpPr>
          <p:nvPr/>
        </p:nvCxnSpPr>
        <p:spPr>
          <a:xfrm>
            <a:off x="4365575" y="2571750"/>
            <a:ext cx="662700" cy="95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9" name="Google Shape;519;p60"/>
          <p:cNvCxnSpPr>
            <a:stCxn id="512" idx="3"/>
            <a:endCxn id="513" idx="1"/>
          </p:cNvCxnSpPr>
          <p:nvPr/>
        </p:nvCxnSpPr>
        <p:spPr>
          <a:xfrm rot="10800000" flipH="1">
            <a:off x="6617025" y="2571700"/>
            <a:ext cx="655500" cy="95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0" name="Google Shape;520;p60"/>
          <p:cNvCxnSpPr>
            <a:stCxn id="511" idx="3"/>
            <a:endCxn id="513" idx="1"/>
          </p:cNvCxnSpPr>
          <p:nvPr/>
        </p:nvCxnSpPr>
        <p:spPr>
          <a:xfrm>
            <a:off x="6617025" y="1776100"/>
            <a:ext cx="655500" cy="79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21" name="Google Shape;521;p60"/>
          <p:cNvSpPr txBox="1"/>
          <p:nvPr/>
        </p:nvSpPr>
        <p:spPr>
          <a:xfrm>
            <a:off x="1567800" y="4044650"/>
            <a:ext cx="60084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BF9000"/>
                </a:solidFill>
                <a:latin typeface="Calibri"/>
                <a:ea typeface="Calibri"/>
                <a:cs typeface="Calibri"/>
                <a:sym typeface="Calibri"/>
              </a:rPr>
              <a:t>Model : 1 input, 2 outputs</a:t>
            </a:r>
            <a:endParaRPr sz="1800" b="1">
              <a:solidFill>
                <a:srgbClr val="BF9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1"/>
          <p:cNvSpPr txBox="1"/>
          <p:nvPr/>
        </p:nvSpPr>
        <p:spPr>
          <a:xfrm>
            <a:off x="2165000" y="1464300"/>
            <a:ext cx="1588800" cy="690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9900FF"/>
                </a:solidFill>
                <a:latin typeface="Roboto"/>
                <a:ea typeface="Roboto"/>
                <a:cs typeface="Roboto"/>
                <a:sym typeface="Roboto"/>
              </a:rPr>
              <a:t>Classifier Loss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 i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latin typeface="Roboto"/>
                <a:ea typeface="Roboto"/>
                <a:cs typeface="Roboto"/>
                <a:sym typeface="Roboto"/>
              </a:rPr>
              <a:t>Categorical Cross-entropy</a:t>
            </a:r>
            <a:endParaRPr sz="1000" i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7" name="Google Shape;527;p61"/>
          <p:cNvSpPr txBox="1"/>
          <p:nvPr/>
        </p:nvSpPr>
        <p:spPr>
          <a:xfrm>
            <a:off x="2165000" y="2988300"/>
            <a:ext cx="1588800" cy="690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Regressor Loss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00" i="1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latin typeface="Roboto"/>
                <a:ea typeface="Roboto"/>
                <a:cs typeface="Roboto"/>
                <a:sym typeface="Roboto"/>
              </a:rPr>
              <a:t>Mean Absolute Error (mae)</a:t>
            </a:r>
            <a:endParaRPr sz="1000" i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8" name="Google Shape;528;p61"/>
          <p:cNvSpPr txBox="1"/>
          <p:nvPr/>
        </p:nvSpPr>
        <p:spPr>
          <a:xfrm>
            <a:off x="5608275" y="2226300"/>
            <a:ext cx="1588800" cy="690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741B4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Total Loss</a:t>
            </a:r>
            <a:endParaRPr sz="1800" i="1">
              <a:solidFill>
                <a:srgbClr val="38761D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29" name="Google Shape;529;p61"/>
          <p:cNvCxnSpPr>
            <a:stCxn id="526" idx="3"/>
            <a:endCxn id="528" idx="1"/>
          </p:cNvCxnSpPr>
          <p:nvPr/>
        </p:nvCxnSpPr>
        <p:spPr>
          <a:xfrm>
            <a:off x="3753800" y="1809750"/>
            <a:ext cx="1854600" cy="76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0" name="Google Shape;530;p61"/>
          <p:cNvCxnSpPr>
            <a:stCxn id="527" idx="3"/>
            <a:endCxn id="528" idx="1"/>
          </p:cNvCxnSpPr>
          <p:nvPr/>
        </p:nvCxnSpPr>
        <p:spPr>
          <a:xfrm rot="10800000" flipH="1">
            <a:off x="3753800" y="2571750"/>
            <a:ext cx="1854600" cy="76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1" name="Google Shape;531;p61"/>
          <p:cNvSpPr txBox="1"/>
          <p:nvPr/>
        </p:nvSpPr>
        <p:spPr>
          <a:xfrm rot="-1356335">
            <a:off x="4112558" y="2972003"/>
            <a:ext cx="1111385" cy="274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 x </a:t>
            </a:r>
            <a:r>
              <a:rPr lang="en" sz="1000" b="1">
                <a:latin typeface="Calibri"/>
                <a:ea typeface="Calibri"/>
                <a:cs typeface="Calibri"/>
                <a:sym typeface="Calibri"/>
              </a:rPr>
              <a:t>1</a:t>
            </a:r>
            <a:endParaRPr sz="1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2" name="Google Shape;532;p61"/>
          <p:cNvSpPr txBox="1"/>
          <p:nvPr/>
        </p:nvSpPr>
        <p:spPr>
          <a:xfrm rot="1360377">
            <a:off x="4187633" y="1900308"/>
            <a:ext cx="996185" cy="27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alibri"/>
                <a:ea typeface="Calibri"/>
                <a:cs typeface="Calibri"/>
                <a:sym typeface="Calibri"/>
              </a:rPr>
              <a:t> x </a:t>
            </a:r>
            <a:r>
              <a:rPr lang="en" sz="1000" b="1">
                <a:latin typeface="Calibri"/>
                <a:ea typeface="Calibri"/>
                <a:cs typeface="Calibri"/>
                <a:sym typeface="Calibri"/>
              </a:rPr>
              <a:t>20</a:t>
            </a:r>
            <a:endParaRPr sz="10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62"/>
          <p:cNvSpPr txBox="1"/>
          <p:nvPr/>
        </p:nvSpPr>
        <p:spPr>
          <a:xfrm>
            <a:off x="2495550" y="2008500"/>
            <a:ext cx="43152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Object Localization</a:t>
            </a:r>
            <a:endParaRPr sz="2400">
              <a:solidFill>
                <a:srgbClr val="BF9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Exercise</a:t>
            </a:r>
            <a:endParaRPr sz="12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63"/>
          <p:cNvSpPr txBox="1"/>
          <p:nvPr/>
        </p:nvSpPr>
        <p:spPr>
          <a:xfrm>
            <a:off x="4991100" y="2358000"/>
            <a:ext cx="41529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Image Augmentation 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For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Localization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43" name="Google Shape;54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375" y="1045475"/>
            <a:ext cx="4686300" cy="3270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050" y="1152450"/>
            <a:ext cx="4262150" cy="283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2200" y="1152450"/>
            <a:ext cx="4224425" cy="2813467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64"/>
          <p:cNvSpPr txBox="1"/>
          <p:nvPr/>
        </p:nvSpPr>
        <p:spPr>
          <a:xfrm>
            <a:off x="604850" y="728550"/>
            <a:ext cx="36291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alibri"/>
                <a:ea typeface="Calibri"/>
                <a:cs typeface="Calibri"/>
                <a:sym typeface="Calibri"/>
              </a:rPr>
              <a:t>Original Image</a:t>
            </a:r>
            <a:endParaRPr sz="1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1" name="Google Shape;551;p64"/>
          <p:cNvSpPr txBox="1"/>
          <p:nvPr/>
        </p:nvSpPr>
        <p:spPr>
          <a:xfrm>
            <a:off x="5100650" y="728550"/>
            <a:ext cx="3629100" cy="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Calibri"/>
                <a:ea typeface="Calibri"/>
                <a:cs typeface="Calibri"/>
                <a:sym typeface="Calibri"/>
              </a:rPr>
              <a:t>Augmented Image (Shift width wise)</a:t>
            </a:r>
            <a:endParaRPr sz="10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2" name="Google Shape;552;p64"/>
          <p:cNvSpPr txBox="1"/>
          <p:nvPr/>
        </p:nvSpPr>
        <p:spPr>
          <a:xfrm>
            <a:off x="1897950" y="4273225"/>
            <a:ext cx="53481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No issue in classification</a:t>
            </a:r>
            <a:endParaRPr sz="18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050" y="1152450"/>
            <a:ext cx="4262150" cy="283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2200" y="1152450"/>
            <a:ext cx="4224425" cy="2813467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65"/>
          <p:cNvSpPr/>
          <p:nvPr/>
        </p:nvSpPr>
        <p:spPr>
          <a:xfrm>
            <a:off x="1589350" y="1889700"/>
            <a:ext cx="1714500" cy="1564200"/>
          </a:xfrm>
          <a:prstGeom prst="rect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65"/>
          <p:cNvSpPr/>
          <p:nvPr/>
        </p:nvSpPr>
        <p:spPr>
          <a:xfrm>
            <a:off x="6047163" y="1889700"/>
            <a:ext cx="1714500" cy="1564200"/>
          </a:xfrm>
          <a:prstGeom prst="rect">
            <a:avLst/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65"/>
          <p:cNvSpPr txBox="1"/>
          <p:nvPr/>
        </p:nvSpPr>
        <p:spPr>
          <a:xfrm>
            <a:off x="1897950" y="4197025"/>
            <a:ext cx="53481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Regression will be an issue</a:t>
            </a:r>
            <a:endParaRPr sz="18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/>
        </p:nvSpPr>
        <p:spPr>
          <a:xfrm>
            <a:off x="2157763" y="3705375"/>
            <a:ext cx="4828500" cy="1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Instance Segmentation</a:t>
            </a:r>
            <a:endParaRPr sz="24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Understanding each instance at pixel level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8800" y="690575"/>
            <a:ext cx="4056350" cy="311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66"/>
          <p:cNvSpPr txBox="1"/>
          <p:nvPr/>
        </p:nvSpPr>
        <p:spPr>
          <a:xfrm>
            <a:off x="2495550" y="2248950"/>
            <a:ext cx="41529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Keras ImageDataGenerator</a:t>
            </a: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...does not move boxes after augmentation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7" name="Google Shape;567;p66"/>
          <p:cNvSpPr/>
          <p:nvPr/>
        </p:nvSpPr>
        <p:spPr>
          <a:xfrm>
            <a:off x="3736200" y="1239300"/>
            <a:ext cx="1671600" cy="26649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7"/>
          <p:cNvSpPr txBox="1"/>
          <p:nvPr/>
        </p:nvSpPr>
        <p:spPr>
          <a:xfrm>
            <a:off x="2495550" y="2008500"/>
            <a:ext cx="4152900" cy="11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ImgAug</a:t>
            </a:r>
            <a:endParaRPr sz="360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Augment images and bounding boxes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imgaug.readthedocs.io</a:t>
            </a:r>
            <a:endParaRPr sz="12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/>
        </p:nvSpPr>
        <p:spPr>
          <a:xfrm>
            <a:off x="3119975" y="1965900"/>
            <a:ext cx="4828500" cy="1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Object Localization</a:t>
            </a:r>
            <a:endParaRPr sz="2400" b="1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Working with single object picture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31"/>
          <p:cNvSpPr/>
          <p:nvPr/>
        </p:nvSpPr>
        <p:spPr>
          <a:xfrm>
            <a:off x="4700" y="75"/>
            <a:ext cx="1671900" cy="514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775" y="1260463"/>
            <a:ext cx="1749750" cy="2622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1875" y="1260463"/>
            <a:ext cx="1749750" cy="262257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2"/>
          <p:cNvSpPr/>
          <p:nvPr/>
        </p:nvSpPr>
        <p:spPr>
          <a:xfrm>
            <a:off x="5681775" y="1844075"/>
            <a:ext cx="1495200" cy="1694700"/>
          </a:xfrm>
          <a:prstGeom prst="rect">
            <a:avLst/>
          </a:prstGeom>
          <a:noFill/>
          <a:ln w="7620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2"/>
          <p:cNvSpPr txBox="1"/>
          <p:nvPr/>
        </p:nvSpPr>
        <p:spPr>
          <a:xfrm>
            <a:off x="1897950" y="4102450"/>
            <a:ext cx="5348100" cy="6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Localization</a:t>
            </a:r>
            <a:endParaRPr sz="1800" b="1">
              <a:solidFill>
                <a:srgbClr val="FF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...involves what is in the picture and where is it?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32"/>
          <p:cNvSpPr txBox="1"/>
          <p:nvPr/>
        </p:nvSpPr>
        <p:spPr>
          <a:xfrm>
            <a:off x="5565000" y="1571800"/>
            <a:ext cx="753900" cy="1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Elephant</a:t>
            </a:r>
            <a:endParaRPr sz="10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775" y="1260463"/>
            <a:ext cx="1749750" cy="2622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1875" y="1260463"/>
            <a:ext cx="1749750" cy="2622574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3"/>
          <p:cNvSpPr/>
          <p:nvPr/>
        </p:nvSpPr>
        <p:spPr>
          <a:xfrm>
            <a:off x="5681775" y="1844075"/>
            <a:ext cx="1495200" cy="1694700"/>
          </a:xfrm>
          <a:prstGeom prst="rect">
            <a:avLst/>
          </a:prstGeom>
          <a:noFill/>
          <a:ln w="76200" cap="flat" cmpd="sng">
            <a:solidFill>
              <a:srgbClr val="FFD9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3"/>
          <p:cNvSpPr txBox="1"/>
          <p:nvPr/>
        </p:nvSpPr>
        <p:spPr>
          <a:xfrm>
            <a:off x="1828775" y="4120825"/>
            <a:ext cx="53481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0000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How do we build this?</a:t>
            </a:r>
            <a:endParaRPr sz="1800" b="1">
              <a:solidFill>
                <a:srgbClr val="FF0000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06" name="Google Shape;206;p33"/>
          <p:cNvSpPr txBox="1"/>
          <p:nvPr/>
        </p:nvSpPr>
        <p:spPr>
          <a:xfrm>
            <a:off x="5565000" y="1571800"/>
            <a:ext cx="753900" cy="1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Elephant</a:t>
            </a:r>
            <a:endParaRPr sz="10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1" name="Google Shape;211;p34"/>
          <p:cNvCxnSpPr/>
          <p:nvPr/>
        </p:nvCxnSpPr>
        <p:spPr>
          <a:xfrm rot="10800000" flipH="1">
            <a:off x="1946813" y="2592325"/>
            <a:ext cx="699000" cy="1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2" name="Google Shape;212;p34"/>
          <p:cNvSpPr/>
          <p:nvPr/>
        </p:nvSpPr>
        <p:spPr>
          <a:xfrm>
            <a:off x="5347550" y="1755325"/>
            <a:ext cx="941100" cy="1605000"/>
          </a:xfrm>
          <a:prstGeom prst="cube">
            <a:avLst>
              <a:gd name="adj" fmla="val 2500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FC Layer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13" name="Google Shape;213;p34"/>
          <p:cNvCxnSpPr>
            <a:stCxn id="212" idx="5"/>
            <a:endCxn id="214" idx="1"/>
          </p:cNvCxnSpPr>
          <p:nvPr/>
        </p:nvCxnSpPr>
        <p:spPr>
          <a:xfrm rot="10800000" flipH="1">
            <a:off x="6288650" y="1770888"/>
            <a:ext cx="1398900" cy="66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5" name="Google Shape;215;p34"/>
          <p:cNvCxnSpPr>
            <a:stCxn id="212" idx="5"/>
            <a:endCxn id="216" idx="1"/>
          </p:cNvCxnSpPr>
          <p:nvPr/>
        </p:nvCxnSpPr>
        <p:spPr>
          <a:xfrm rot="10800000" flipH="1">
            <a:off x="6288650" y="2181588"/>
            <a:ext cx="1398900" cy="25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" name="Google Shape;217;p34"/>
          <p:cNvCxnSpPr>
            <a:stCxn id="212" idx="5"/>
            <a:endCxn id="218" idx="1"/>
          </p:cNvCxnSpPr>
          <p:nvPr/>
        </p:nvCxnSpPr>
        <p:spPr>
          <a:xfrm>
            <a:off x="6288650" y="2440188"/>
            <a:ext cx="1382400" cy="4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" name="Google Shape;219;p34"/>
          <p:cNvCxnSpPr>
            <a:stCxn id="212" idx="5"/>
            <a:endCxn id="220" idx="1"/>
          </p:cNvCxnSpPr>
          <p:nvPr/>
        </p:nvCxnSpPr>
        <p:spPr>
          <a:xfrm>
            <a:off x="6288650" y="2440188"/>
            <a:ext cx="1398900" cy="854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4" name="Google Shape;214;p34"/>
          <p:cNvSpPr txBox="1"/>
          <p:nvPr/>
        </p:nvSpPr>
        <p:spPr>
          <a:xfrm>
            <a:off x="7687550" y="1641175"/>
            <a:ext cx="5982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Cat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6" name="Google Shape;216;p34"/>
          <p:cNvSpPr txBox="1"/>
          <p:nvPr/>
        </p:nvSpPr>
        <p:spPr>
          <a:xfrm>
            <a:off x="7687550" y="2052075"/>
            <a:ext cx="7476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Dog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8" name="Google Shape;218;p34"/>
          <p:cNvSpPr txBox="1"/>
          <p:nvPr/>
        </p:nvSpPr>
        <p:spPr>
          <a:xfrm>
            <a:off x="7671175" y="2753575"/>
            <a:ext cx="7476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Bird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0" name="Google Shape;220;p34"/>
          <p:cNvSpPr txBox="1"/>
          <p:nvPr/>
        </p:nvSpPr>
        <p:spPr>
          <a:xfrm>
            <a:off x="7687550" y="3165175"/>
            <a:ext cx="10368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Elephant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1" name="Google Shape;221;p34"/>
          <p:cNvSpPr txBox="1"/>
          <p:nvPr/>
        </p:nvSpPr>
        <p:spPr>
          <a:xfrm>
            <a:off x="7687550" y="2356875"/>
            <a:ext cx="7476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 . 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22" name="Google Shape;222;p34"/>
          <p:cNvCxnSpPr>
            <a:stCxn id="212" idx="5"/>
            <a:endCxn id="221" idx="1"/>
          </p:cNvCxnSpPr>
          <p:nvPr/>
        </p:nvCxnSpPr>
        <p:spPr>
          <a:xfrm>
            <a:off x="6288650" y="2440188"/>
            <a:ext cx="1398900" cy="4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3" name="Google Shape;223;p34"/>
          <p:cNvSpPr/>
          <p:nvPr/>
        </p:nvSpPr>
        <p:spPr>
          <a:xfrm>
            <a:off x="2688775" y="1934725"/>
            <a:ext cx="1890300" cy="1317000"/>
          </a:xfrm>
          <a:prstGeom prst="cube">
            <a:avLst>
              <a:gd name="adj" fmla="val 25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Convolution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Layers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24" name="Google Shape;224;p34"/>
          <p:cNvCxnSpPr/>
          <p:nvPr/>
        </p:nvCxnSpPr>
        <p:spPr>
          <a:xfrm rot="10800000" flipH="1">
            <a:off x="4613813" y="2592325"/>
            <a:ext cx="699000" cy="1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25" name="Google Shape;2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575" y="1665721"/>
            <a:ext cx="1209000" cy="18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4"/>
          <p:cNvSpPr txBox="1"/>
          <p:nvPr/>
        </p:nvSpPr>
        <p:spPr>
          <a:xfrm>
            <a:off x="6784575" y="1129825"/>
            <a:ext cx="20382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Classification</a:t>
            </a:r>
            <a:endParaRPr b="1">
              <a:solidFill>
                <a:srgbClr val="38761D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27" name="Google Shape;227;p34"/>
          <p:cNvSpPr txBox="1"/>
          <p:nvPr/>
        </p:nvSpPr>
        <p:spPr>
          <a:xfrm>
            <a:off x="2342125" y="4034400"/>
            <a:ext cx="37473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Models which we have built so far...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34"/>
          <p:cNvSpPr txBox="1"/>
          <p:nvPr/>
        </p:nvSpPr>
        <p:spPr>
          <a:xfrm>
            <a:off x="4697100" y="2052075"/>
            <a:ext cx="7014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Feature</a:t>
            </a:r>
            <a:endParaRPr sz="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 Map</a:t>
            </a:r>
            <a:endParaRPr sz="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/>
          <p:nvPr/>
        </p:nvSpPr>
        <p:spPr>
          <a:xfrm>
            <a:off x="5347550" y="1374325"/>
            <a:ext cx="747600" cy="1128000"/>
          </a:xfrm>
          <a:prstGeom prst="cube">
            <a:avLst>
              <a:gd name="adj" fmla="val 25000"/>
            </a:avLst>
          </a:prstGeom>
          <a:solidFill>
            <a:srgbClr val="CFE2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FC Layer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4" name="Google Shape;234;p35"/>
          <p:cNvSpPr/>
          <p:nvPr/>
        </p:nvSpPr>
        <p:spPr>
          <a:xfrm>
            <a:off x="2764975" y="1934725"/>
            <a:ext cx="1890300" cy="1317000"/>
          </a:xfrm>
          <a:prstGeom prst="cube">
            <a:avLst>
              <a:gd name="adj" fmla="val 25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Convolution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Layers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35" name="Google Shape;235;p35"/>
          <p:cNvCxnSpPr/>
          <p:nvPr/>
        </p:nvCxnSpPr>
        <p:spPr>
          <a:xfrm>
            <a:off x="2165075" y="2591135"/>
            <a:ext cx="603600" cy="4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6" name="Google Shape;236;p35"/>
          <p:cNvCxnSpPr>
            <a:stCxn id="234" idx="5"/>
            <a:endCxn id="233" idx="2"/>
          </p:cNvCxnSpPr>
          <p:nvPr/>
        </p:nvCxnSpPr>
        <p:spPr>
          <a:xfrm rot="10800000" flipH="1">
            <a:off x="4655275" y="2031700"/>
            <a:ext cx="692400" cy="396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37" name="Google Shape;2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575" y="1665721"/>
            <a:ext cx="1209000" cy="1812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8" name="Google Shape;238;p35"/>
          <p:cNvCxnSpPr>
            <a:stCxn id="233" idx="5"/>
            <a:endCxn id="239" idx="1"/>
          </p:cNvCxnSpPr>
          <p:nvPr/>
        </p:nvCxnSpPr>
        <p:spPr>
          <a:xfrm rot="10800000" flipH="1">
            <a:off x="6095150" y="1839175"/>
            <a:ext cx="859800" cy="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9" name="Google Shape;239;p35"/>
          <p:cNvSpPr txBox="1"/>
          <p:nvPr/>
        </p:nvSpPr>
        <p:spPr>
          <a:xfrm>
            <a:off x="6954800" y="1709450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Georgia"/>
                <a:ea typeface="Georgia"/>
                <a:cs typeface="Georgia"/>
                <a:sym typeface="Georgia"/>
              </a:rPr>
              <a:t>Class Probability</a:t>
            </a:r>
            <a:endParaRPr sz="1200"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0" name="Google Shape;240;p35"/>
          <p:cNvSpPr/>
          <p:nvPr/>
        </p:nvSpPr>
        <p:spPr>
          <a:xfrm>
            <a:off x="5271350" y="2974525"/>
            <a:ext cx="747600" cy="1128000"/>
          </a:xfrm>
          <a:prstGeom prst="cube">
            <a:avLst>
              <a:gd name="adj" fmla="val 25000"/>
            </a:avLst>
          </a:prstGeom>
          <a:solidFill>
            <a:srgbClr val="EAD1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FC Layer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41" name="Google Shape;241;p35"/>
          <p:cNvCxnSpPr>
            <a:stCxn id="240" idx="5"/>
            <a:endCxn id="242" idx="1"/>
          </p:cNvCxnSpPr>
          <p:nvPr/>
        </p:nvCxnSpPr>
        <p:spPr>
          <a:xfrm>
            <a:off x="6018950" y="3445075"/>
            <a:ext cx="936000" cy="6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2" name="Google Shape;242;p35"/>
          <p:cNvSpPr txBox="1"/>
          <p:nvPr/>
        </p:nvSpPr>
        <p:spPr>
          <a:xfrm>
            <a:off x="6954800" y="3321325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Georgia"/>
                <a:ea typeface="Georgia"/>
                <a:cs typeface="Georgia"/>
                <a:sym typeface="Georgia"/>
              </a:rPr>
              <a:t>Box Coordinates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243" name="Google Shape;243;p35"/>
          <p:cNvCxnSpPr>
            <a:stCxn id="234" idx="5"/>
            <a:endCxn id="240" idx="2"/>
          </p:cNvCxnSpPr>
          <p:nvPr/>
        </p:nvCxnSpPr>
        <p:spPr>
          <a:xfrm>
            <a:off x="4655275" y="2428600"/>
            <a:ext cx="616200" cy="1203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4" name="Google Shape;244;p35"/>
          <p:cNvSpPr txBox="1"/>
          <p:nvPr/>
        </p:nvSpPr>
        <p:spPr>
          <a:xfrm>
            <a:off x="6954800" y="3702325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(x, y, W, h)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5" name="Google Shape;245;p35"/>
          <p:cNvSpPr/>
          <p:nvPr/>
        </p:nvSpPr>
        <p:spPr>
          <a:xfrm>
            <a:off x="2750625" y="1764825"/>
            <a:ext cx="1904700" cy="16326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5"/>
          <p:cNvSpPr txBox="1"/>
          <p:nvPr/>
        </p:nvSpPr>
        <p:spPr>
          <a:xfrm>
            <a:off x="2992400" y="3473725"/>
            <a:ext cx="12090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0000"/>
                </a:solidFill>
                <a:latin typeface="Georgia"/>
                <a:ea typeface="Georgia"/>
                <a:cs typeface="Georgia"/>
                <a:sym typeface="Georgia"/>
              </a:rPr>
              <a:t>Transfer Learning</a:t>
            </a:r>
            <a:endParaRPr sz="1200">
              <a:solidFill>
                <a:srgbClr val="FF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47" name="Google Shape;247;p35"/>
          <p:cNvSpPr txBox="1"/>
          <p:nvPr/>
        </p:nvSpPr>
        <p:spPr>
          <a:xfrm>
            <a:off x="6784575" y="1129825"/>
            <a:ext cx="20382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Classification</a:t>
            </a:r>
            <a:endParaRPr b="1">
              <a:solidFill>
                <a:srgbClr val="38761D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48" name="Google Shape;248;p35"/>
          <p:cNvSpPr txBox="1"/>
          <p:nvPr/>
        </p:nvSpPr>
        <p:spPr>
          <a:xfrm>
            <a:off x="6555975" y="4101625"/>
            <a:ext cx="20382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FF"/>
                </a:solidFill>
                <a:latin typeface="Nothing You Could Do"/>
                <a:ea typeface="Nothing You Could Do"/>
                <a:cs typeface="Nothing You Could Do"/>
                <a:sym typeface="Nothing You Could Do"/>
              </a:rPr>
              <a:t>Regression</a:t>
            </a:r>
            <a:endParaRPr b="1">
              <a:solidFill>
                <a:srgbClr val="0000FF"/>
              </a:solidFill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49" name="Google Shape;249;p35"/>
          <p:cNvSpPr txBox="1"/>
          <p:nvPr/>
        </p:nvSpPr>
        <p:spPr>
          <a:xfrm>
            <a:off x="1133550" y="4263000"/>
            <a:ext cx="29160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Localization requires both Classification and Regression in the same model</a:t>
            </a:r>
            <a:endParaRPr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620</Words>
  <Application>Microsoft Office PowerPoint</Application>
  <PresentationFormat>On-screen Show (16:9)</PresentationFormat>
  <Paragraphs>185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Georgia</vt:lpstr>
      <vt:lpstr>Calibri</vt:lpstr>
      <vt:lpstr>Nothing You Could Do</vt:lpstr>
      <vt:lpstr>Roboto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account</cp:lastModifiedBy>
  <cp:revision>1</cp:revision>
  <dcterms:modified xsi:type="dcterms:W3CDTF">2021-08-12T15:57:25Z</dcterms:modified>
</cp:coreProperties>
</file>